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Tomorrow Semi Bold"/>
      <p:regular r:id="rId15"/>
    </p:embeddedFont>
    <p:embeddedFont>
      <p:font typeface="Tomorrow Semi Bold"/>
      <p:regular r:id="rId16"/>
    </p:embeddedFont>
    <p:embeddedFont>
      <p:font typeface="Tomorrow Semi Bold"/>
      <p:regular r:id="rId17"/>
    </p:embeddedFont>
    <p:embeddedFont>
      <p:font typeface="Tomorrow Semi Bold"/>
      <p:regular r:id="rId18"/>
    </p:embeddedFont>
    <p:embeddedFont>
      <p:font typeface="Tomorrow"/>
      <p:regular r:id="rId19"/>
    </p:embeddedFont>
    <p:embeddedFont>
      <p:font typeface="Tomorrow"/>
      <p:regular r:id="rId20"/>
    </p:embeddedFont>
    <p:embeddedFont>
      <p:font typeface="Tomorrow"/>
      <p:regular r:id="rId21"/>
    </p:embeddedFont>
    <p:embeddedFont>
      <p:font typeface="Tomorrow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AI-Driven Navigation for Groundwater Data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Transforming complex data access into seamless user experiences through intelligent chatbot integration with the Ingres portal.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3874" y="924878"/>
            <a:ext cx="7649051" cy="1334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The Challenge: Complex Data Navigation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233874" y="2580084"/>
            <a:ext cx="3717727" cy="2597229"/>
          </a:xfrm>
          <a:prstGeom prst="roundRect">
            <a:avLst>
              <a:gd name="adj" fmla="val 1233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6447353" y="2793563"/>
            <a:ext cx="2916674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Information Overload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447353" y="3255288"/>
            <a:ext cx="3290768" cy="17085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Users struggle to locate specific groundwater data points within vast datasets, leading to inefficient workflows and delayed decision-making.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10165080" y="2580084"/>
            <a:ext cx="3717846" cy="2597229"/>
          </a:xfrm>
          <a:prstGeom prst="roundRect">
            <a:avLst>
              <a:gd name="adj" fmla="val 1233"/>
            </a:avLst>
          </a:prstGeom>
          <a:solidFill>
            <a:srgbClr val="3C3C3A"/>
          </a:solidFill>
          <a:ln/>
        </p:spPr>
      </p:sp>
      <p:sp>
        <p:nvSpPr>
          <p:cNvPr id="8" name="Text 5"/>
          <p:cNvSpPr/>
          <p:nvPr/>
        </p:nvSpPr>
        <p:spPr>
          <a:xfrm>
            <a:off x="10378559" y="2793563"/>
            <a:ext cx="3077051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Navigation Complexity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0378559" y="3255288"/>
            <a:ext cx="3290887" cy="17085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Traditional portal interfaces require extensive training and technical knowledge to access critical water management information effectively.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33874" y="5390793"/>
            <a:ext cx="7649051" cy="1913811"/>
          </a:xfrm>
          <a:prstGeom prst="roundRect">
            <a:avLst>
              <a:gd name="adj" fmla="val 1674"/>
            </a:avLst>
          </a:prstGeom>
          <a:solidFill>
            <a:srgbClr val="3C3C3A"/>
          </a:solidFill>
          <a:ln/>
        </p:spPr>
      </p:sp>
      <p:sp>
        <p:nvSpPr>
          <p:cNvPr id="11" name="Text 8"/>
          <p:cNvSpPr/>
          <p:nvPr/>
        </p:nvSpPr>
        <p:spPr>
          <a:xfrm>
            <a:off x="6447353" y="5604272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Language Barriers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6447353" y="6065996"/>
            <a:ext cx="7222093" cy="1025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Limited language support restricts global accessibility, preventing international stakeholders from utilizing essential groundwater resources.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3662" y="856178"/>
            <a:ext cx="7696676" cy="12923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Our Solution: Intelligent Chatbot Integration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723662" y="2458641"/>
            <a:ext cx="7696676" cy="9926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We've developed an AI-powered chatbot that seamlessly integrates with the Ingres portal, transforming how users interact with groundwater data through natural language processing and intelligent search capabilities.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23662" y="3683794"/>
            <a:ext cx="206693" cy="258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 Light" pitchFamily="34" charset="0"/>
                <a:ea typeface="Tomorrow Light" pitchFamily="34" charset="-122"/>
                <a:cs typeface="Tomorrow Light" pitchFamily="34" charset="-120"/>
              </a:rPr>
              <a:t>01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723662" y="4012287"/>
            <a:ext cx="3744992" cy="2286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7" name="Text 4"/>
          <p:cNvSpPr/>
          <p:nvPr/>
        </p:nvSpPr>
        <p:spPr>
          <a:xfrm>
            <a:off x="723662" y="4161353"/>
            <a:ext cx="3394234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Natural Language Queries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723662" y="4608433"/>
            <a:ext cx="3744992" cy="9926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Users can ask questions in plain English and receive precise data responses instantly.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675346" y="3683794"/>
            <a:ext cx="206693" cy="258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 Light" pitchFamily="34" charset="0"/>
                <a:ea typeface="Tomorrow Light" pitchFamily="34" charset="-122"/>
                <a:cs typeface="Tomorrow Light" pitchFamily="34" charset="-120"/>
              </a:rPr>
              <a:t>02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675346" y="4012287"/>
            <a:ext cx="3744992" cy="2286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11" name="Text 8"/>
          <p:cNvSpPr/>
          <p:nvPr/>
        </p:nvSpPr>
        <p:spPr>
          <a:xfrm>
            <a:off x="4675346" y="4161353"/>
            <a:ext cx="2584728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Intelligent Search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4675346" y="4608433"/>
            <a:ext cx="3744992" cy="9926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Advanced algorithms understand user intent and locate relevant information quickly.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23662" y="5962769"/>
            <a:ext cx="206693" cy="258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 Light" pitchFamily="34" charset="0"/>
                <a:ea typeface="Tomorrow Light" pitchFamily="34" charset="-122"/>
                <a:cs typeface="Tomorrow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23662" y="6291263"/>
            <a:ext cx="7696676" cy="2286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15" name="Text 12"/>
          <p:cNvSpPr/>
          <p:nvPr/>
        </p:nvSpPr>
        <p:spPr>
          <a:xfrm>
            <a:off x="723662" y="6440329"/>
            <a:ext cx="2584728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Instant Results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723662" y="6887408"/>
            <a:ext cx="7696676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Real-time data retrieval with contextual explanations and visualizations.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0035"/>
            <a:ext cx="101636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Key Features Powering the Solution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92442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2527102"/>
            <a:ext cx="29227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Multilingual Support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3017520"/>
            <a:ext cx="552914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DeepTranslate integration enables seamless communication in multiple languages, breaking down barriers for global water management teams and expanding portal accessibility worldwide.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6884" y="2392442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2527102"/>
            <a:ext cx="35531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Fuzzy Search Navigation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07348" y="3017520"/>
            <a:ext cx="552926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FuzzyWuzzy technology allows imprecise queries to find exact matches, accommodating typos and variations in search terms for more forgiving data discovery.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922758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5057418"/>
            <a:ext cx="33010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Data Comparison Tools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5547836"/>
            <a:ext cx="552914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Built-in comparison features enable side-by-side analysis of groundwater datasets, supporting informed decision-making through comprehensive data visualization.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4922758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5057418"/>
            <a:ext cx="32970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Condensed Data Views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07348" y="5547836"/>
            <a:ext cx="552926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Smart summarization provides essential information at a glance, reducing cognitive load while maintaining access to detailed data when needed.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32309"/>
            <a:ext cx="64125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Technical Architecture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608064"/>
            <a:ext cx="29859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Frontend Integration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189208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Streamlit framework provides an intuitive user interface that seamlessly connects with existing Ingres portal infrastructure.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207794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Responsive design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64999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Real-time interactions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609219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Cross-platform compatibility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2721" y="2608064"/>
            <a:ext cx="29369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Backend Processing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42721" y="3189208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Pandas library ensures efficient data manipulation and processing for complex groundwater datasets and queries.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42721" y="5207794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High-performance analytics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42721" y="564999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Scalable data operations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342721" y="609219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Memory-efficient processing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16198"/>
            <a:ext cx="58331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Impact and Benefits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17848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75%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793790" y="321028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Time Reduction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700701"/>
            <a:ext cx="23298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Average decrease in data search and retrieval time for technical users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407093" y="217848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90%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3407093" y="3210282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User Satisfaction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407093" y="4055031"/>
            <a:ext cx="232981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Improved experience ratings from water management professionals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020395" y="217848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5x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6020395" y="321028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Query Accuracy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020395" y="3700701"/>
            <a:ext cx="232981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Increase in successful data discoveries through fuzzy search capabilities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612469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Our solution transforms complex data navigation into an intuitive, multilingual experience that empowers water management professionals to make faster, more informed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3871" y="563880"/>
            <a:ext cx="7709059" cy="1281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Acknowledging Our Open Source Foundation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203871" y="2152412"/>
            <a:ext cx="7709059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This solution is built upon the contributions of the open source community. We proudly acknowledge the technologies and libraries that made this innovation possible.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203871" y="3366968"/>
            <a:ext cx="3752017" cy="2538889"/>
          </a:xfrm>
          <a:prstGeom prst="roundRect">
            <a:avLst>
              <a:gd name="adj" fmla="val 1211"/>
            </a:avLst>
          </a:prstGeom>
          <a:solidFill>
            <a:srgbClr val="1D1D1B"/>
          </a:solidFill>
          <a:ln w="22860">
            <a:solidFill>
              <a:srgbClr val="555553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31637" y="3594735"/>
            <a:ext cx="3075861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Translation &amp; Language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431637" y="4038005"/>
            <a:ext cx="3296483" cy="1640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DeepTranslate: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Powering our multilingual capabilities with accurate, context-aware translations for global accessibility.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0160794" y="3366968"/>
            <a:ext cx="3752136" cy="2538889"/>
          </a:xfrm>
          <a:prstGeom prst="roundRect">
            <a:avLst>
              <a:gd name="adj" fmla="val 1211"/>
            </a:avLst>
          </a:prstGeom>
          <a:solidFill>
            <a:srgbClr val="1D1D1B"/>
          </a:solidFill>
          <a:ln w="22860">
            <a:solidFill>
              <a:srgbClr val="555553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88560" y="3594735"/>
            <a:ext cx="2562344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Search &amp; Discovery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10388560" y="4038005"/>
            <a:ext cx="3296603" cy="1312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FuzzyWuzzy: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Enabling intelligent fuzzy string matching for forgiving and flexible data queries.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203871" y="6110764"/>
            <a:ext cx="7709059" cy="1554837"/>
          </a:xfrm>
          <a:prstGeom prst="roundRect">
            <a:avLst>
              <a:gd name="adj" fmla="val 1978"/>
            </a:avLst>
          </a:prstGeom>
          <a:solidFill>
            <a:srgbClr val="1D1D1B"/>
          </a:solidFill>
          <a:ln w="22860">
            <a:solidFill>
              <a:srgbClr val="555553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31637" y="6338530"/>
            <a:ext cx="2738557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Interface &amp; Analytics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6431637" y="6781800"/>
            <a:ext cx="7253526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Streamlit &amp; Pandas: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Providing the framework for our user interface and robust data processing capabilities.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165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Ready to Transform Your Data Experience?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61937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Join us in revolutionizing groundwater data management. Our AI-driven chatbot is ready to integrate with your Ingres portal, providing seamless navigation, multilingual support, and intelligent data discovery.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432613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6" name="Text 3"/>
          <p:cNvSpPr/>
          <p:nvPr/>
        </p:nvSpPr>
        <p:spPr>
          <a:xfrm>
            <a:off x="1530906" y="44040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Schedule a Demo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89442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Experience the power of conversational data navigation with a personalized demonstration tailored to your specific needs.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607385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9" name="Text 6"/>
          <p:cNvSpPr/>
          <p:nvPr/>
        </p:nvSpPr>
        <p:spPr>
          <a:xfrm>
            <a:off x="1530906" y="61517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Start Integration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530906" y="664214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Begin the seamless integration process with our technical team and transform your data accessibility today.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2025-10-04T02:39:48Z</dcterms:created>
  <dcterms:modified xsi:type="dcterms:W3CDTF">2025-10-04T02:39:48Z</dcterms:modified>
</cp:coreProperties>
</file>